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35"/>
  </p:handout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handoutMaster" Target="handoutMasters/handoutMaster1.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81562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81562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5440379"/>
            <a:ext cx="2971800" cy="81562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15440379"/>
            <a:ext cx="2971800" cy="815621"/>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2.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9108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5539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3845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198872"/>
            <a:ext cx="768096" cy="768096"/>
          </a:xfrm>
          <a:prstGeom prst="rect">
            <a:avLst/>
          </a:prstGeom>
        </p:spPr>
      </p:pic>
      <p:sp>
        <p:nvSpPr>
          <p:cNvPr id="8" name="MasterShapeName"/>
          <p:cNvSpPr/>
          <p:nvPr/>
        </p:nvSpPr>
        <p:spPr>
          <a:xfrm>
            <a:off x="4681728" y="9108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5539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3845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1988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0662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13e9cdd8f&amp;color=RGB(0,96,96)">
            <a:hlinkClick r:id="rId6" action="ppaction://hlinksldjump"/>
          </p:cNvPr>
          <p:cNvSpPr/>
          <p:nvPr/>
        </p:nvSpPr>
        <p:spPr>
          <a:xfrm>
            <a:off x="5943600" y="37094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5399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68793c649&amp;color=RGB(0,96,96)">
            <a:hlinkClick r:id="rId7" action="ppaction://hlinksldjump"/>
          </p:cNvPr>
          <p:cNvSpPr/>
          <p:nvPr/>
        </p:nvSpPr>
        <p:spPr>
          <a:xfrm>
            <a:off x="5943600" y="53543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5.xml"/><Relationship Id="rId2" Type="http://schemas.openxmlformats.org/officeDocument/2006/relationships/slide" Target="slide8.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fb38beb34?vaa=1&amp;vcp=1&amp;vop=1&amp;pid=0f7c3ab8f&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[山东重点高中2025高二联考]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2023年8月19日，来自中国、英国、巴基斯坦、伊朗等国的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100余名专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家学者相聚重庆大足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参加首届石窟寺保护国际论坛。论坛聚焦“气候变化背景下的石窟寺保护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”的话题开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展广泛讨论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并发表重要宣言。</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_2#fb38beb34.choices?vaa=1&amp;vcp=1&amp;vop=1&amp;pid=0f7c3ab8f&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说明气候变化已严重危及文物</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旨在强调气候研究工作的重要</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体现了国际社会重视文化遗产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亟需形成文化遗产保护共同体</a:t>
            </a:r>
            <a:endParaRPr lang="en-US" altLang="zh-CN" sz="1800"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fb38beb34?vaa=1&amp;vcp=1&amp;vop=1&amp;pid=0f7c3ab8f&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【解析】本题考查文化遗产保护的意义和价值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。据材料信息可知来自多个国家的多名学者致力于石窟寺的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保护工作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石窟寺是重要的文化遗产，能够反映特定时期的文化发展状况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材料内容体现国际社会对文化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遗产的重视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C项正确；材料信息强调气候变化对石窟寺保护有所影响，未涉及其影响程度的表述，故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严重危及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”表述绝对，排除A项；材料信息强调石窟寺保护国际论坛的召开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重点是探讨气候变化对石窟寺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保护工作的影响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其目的是保护石窟寺，而不是研究气候，排除B项；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文化遗产保护共同体强调不同地区、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组织和个人之间进行合作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以便共同保护文化遗产，材料体现文化遗产保护上的国际合作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正是这一方面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的实践</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“亟需形成”表述错误，排除D项。</a:t>
            </a:r>
            <a:endParaRPr lang="en-US" altLang="zh-CN" dirty="0"/>
          </a:p>
        </p:txBody>
      </p:sp>
      <p:sp>
        <p:nvSpPr>
          <p:cNvPr id="3" name="QC_5_AN.8_1#fb38beb34?vaa=1&amp;vcp=1&amp;vop=1&amp;pid=0f7c3ab8f&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68793c649?vaa=1&amp;vcp=1&amp;vop=1&amp;pid=c5b026205&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[天津静海区2025高二月考]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自国家全面启动“数字敦煌”工程以来，通过高精度影像采集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全球学者可在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线访问数十个洞窟的高清壁画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减少了实体参观带来的二氧化碳侵蚀风险。《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敦煌莫高窟保护总体规划》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要求每日游客量控制在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6000人以内，并运用激光扫描等技术对492个洞窟完成数字化存档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。这体现出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9_2#68793c649.choices?vaa=1&amp;vcp=1&amp;vop=1&amp;pid=c5b026205&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完整性是文化遗产保护的第一要义</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科技赋能丰富了文化遗产的内涵</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文化遗产对于全人类具有普遍价值</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文化遗产保护与利用兼顾的理念</a:t>
            </a:r>
            <a:endParaRPr lang="en-US" altLang="zh-CN" sz="1800"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68793c649?vaa=1&amp;vcp=1&amp;vop=1&amp;pid=c5b026205&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【解析】本题考查现代中国文化遗产保护与利用。“数字敦煌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”工程通过数字化技术减少实体参观给文物带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来的损害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同时允许全球学者在线研究，体现了文化遗产保护；控制每日游客量和数字化存档，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既避免过度开发，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又实现合理利用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明确体现了“文化遗产保护与利用兼顾”的理念，D项正确；题干中“数字敦煌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”工程和控制游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客量等措施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主要体现的是保护与利用的平衡，而非单纯强调“完整性”为第一要义，排除A项；科技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（如高精度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影像采集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、激光扫描技术）主要用于文化遗产的保护与展示，并未改变其历史、艺术等固有内涵，排除B</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题干虽提及全球学者可在线访问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但重点在于保护与利用文化遗产的具体措施，而非强调“普遍价值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”的理论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层面</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
        <p:nvSpPr>
          <p:cNvPr id="3" name="QC_5_AN.12_1#68793c649?vaa=1&amp;vcp=1&amp;vop=1&amp;pid=c5b026205&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ec2a82aae?htil=1&amp;vaa=1&amp;vcp=1&amp;vop=1&amp;pid=c5b026205&amp;color=0,55,96&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02747" y="1805182"/>
            <a:ext cx="4059936" cy="24597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ec2a82aae?htil=1&amp;vaa=1&amp;vcp=1&amp;vop=1&amp;pid=c5b026205&amp;color=0,55,96&amp;vtp=1&amp;bt=1&amp;bbb=1&amp;hb=1&amp;hs=1"/>
          <p:cNvSpPr/>
          <p:nvPr/>
        </p:nvSpPr>
        <p:spPr>
          <a:xfrm>
            <a:off x="502920" y="1741174"/>
            <a:ext cx="6373368"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[山东部分学校2025高二检测]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2023年全球非物质文化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遗产保护资金来源的饼状图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。据图所示可知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当前非物质文化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遗产保护(</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15_1#ec2a82aae.bracket?vaa=1&amp;vcp=1&amp;vop=1&amp;pid=c5b026205&amp;color=0,55,96&amp;vpa=4&amp;vtp=1"/>
          <p:cNvSpPr/>
          <p:nvPr/>
        </p:nvSpPr>
        <p:spPr>
          <a:xfrm>
            <a:off x="1587976" y="2543433"/>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5" name="QC_5_BD.13_3#ec2a82aae.choices?htil=1&amp;vaa=1&amp;vcp=1&amp;vop=1&amp;pid=c5b026205&amp;color=0,55,96&amp;vtp=1&amp;bbb=1&amp;hs=1"/>
          <p:cNvSpPr/>
          <p:nvPr/>
        </p:nvSpPr>
        <p:spPr>
          <a:xfrm>
            <a:off x="502920" y="2936181"/>
            <a:ext cx="6373368" cy="748030"/>
          </a:xfrm>
          <a:prstGeom prst="rect">
            <a:avLst/>
          </a:prstGeom>
          <a:noFill/>
        </p:spPr>
        <p:txBody>
          <a:bodyPr wrap="none" lIns="0" tIns="0" rIns="0" bIns="0" rtlCol="0" anchor="t"/>
          <a:lstStyle/>
          <a:p>
            <a:pPr latinLnBrk="1">
              <a:lnSpc>
                <a:spcPts val="3200"/>
              </a:lnSpc>
              <a:tabLst>
                <a:tab pos="329438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多元主体参与已成趋势</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民间力量作用微不足道</a:t>
            </a:r>
            <a:endParaRPr lang="en-US" altLang="zh-CN" sz="1800" dirty="0"/>
          </a:p>
          <a:p>
            <a:pPr latinLnBrk="1">
              <a:lnSpc>
                <a:spcPts val="3000"/>
              </a:lnSpc>
              <a:tabLst>
                <a:tab pos="3294380"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完全依赖政府行政主导</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国际组织掌控核心资源</a:t>
            </a:r>
            <a:endParaRPr lang="en-US" altLang="zh-CN" sz="1800" dirty="0"/>
          </a:p>
        </p:txBody>
      </p:sp>
      <p:sp>
        <p:nvSpPr>
          <p:cNvPr id="6" name="QC_5_AS.14_1#ec2a82aae?htil=1&amp;vaa=1&amp;vcp=1&amp;vop=1&amp;pid=c5b026205&amp;color=0,55,96&amp;vtp=1&amp;bbb=1&amp;hb=1&amp;hs=1"/>
          <p:cNvSpPr/>
          <p:nvPr/>
        </p:nvSpPr>
        <p:spPr>
          <a:xfrm>
            <a:off x="502920" y="3735583"/>
            <a:ext cx="6373368" cy="74168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【解析】本题考查现代世界文化遗产保护与利用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全球非物质文化遗产保护资金来源包含政府、</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国际组织、</a:t>
            </a:r>
            <a:endParaRPr lang="en-US" altLang="zh-CN" dirty="0"/>
          </a:p>
        </p:txBody>
      </p:sp>
      <p:sp>
        <p:nvSpPr>
          <p:cNvPr id="8" name="QC_5_AS.14_1#ec2a82aae?htil=1&amp;vaa=1&amp;vcp=1&amp;vop=1&amp;pid=c5b026205&amp;color=0,55,96&amp;vtp=1&amp;bbb=1&amp;hb=1&amp;hs=1"/>
          <p:cNvSpPr/>
          <p:nvPr/>
        </p:nvSpPr>
        <p:spPr>
          <a:xfrm>
            <a:off x="502920" y="4524506"/>
            <a:ext cx="10572016" cy="1554290"/>
          </a:xfrm>
          <a:prstGeom prst="rect">
            <a:avLst/>
          </a:prstGeom>
          <a:noFill/>
        </p:spPr>
        <p:txBody>
          <a:bodyPr wrap="none" lIns="0" tIns="0" rIns="0" bIns="0" rtlCol="0" anchor="t"/>
          <a:lstStyle/>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企业等多个主体，体现了多元主体共同参与非物质文化遗产保护的趋势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A项正确；民间捐赠占比17</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资金来源中占有一定比例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并非“微不足道”，排除B项；政府专项拨款仅占38</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%，由此可见，当前非物质文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化遗产保护并非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“完全依赖”政府，排除C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 国际组织资助占比为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25%，低于政府专项拨款，无法得出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际组织掌控核心资源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”的结论，排除D项。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bg/>
                                          </p:spTgt>
                                        </p:tgtEl>
                                        <p:attrNameLst>
                                          <p:attrName>style.visibility</p:attrName>
                                        </p:attrNameLst>
                                      </p:cBhvr>
                                      <p:to>
                                        <p:strVal val="visible"/>
                                      </p:to>
                                    </p:set>
                                    <p:animEffect transition="in" filter="fade">
                                      <p:cBhvr>
                                        <p:cTn id="22" dur="500"/>
                                        <p:tgtEl>
                                          <p:spTgt spid="8">
                                            <p:bg/>
                                          </p:spTgt>
                                        </p:tgtEl>
                                      </p:cBhvr>
                                    </p:animEffect>
                                    <p:anim calcmode="lin" valueType="num">
                                      <p:cBhvr>
                                        <p:cTn id="23" dur="500" fill="hold"/>
                                        <p:tgtEl>
                                          <p:spTgt spid="8">
                                            <p:bg/>
                                          </p:spTgt>
                                        </p:tgtEl>
                                        <p:attrNameLst>
                                          <p:attrName>ppt_x</p:attrName>
                                        </p:attrNameLst>
                                      </p:cBhvr>
                                      <p:tavLst>
                                        <p:tav tm="0">
                                          <p:val>
                                            <p:strVal val="#ppt_x"/>
                                          </p:val>
                                        </p:tav>
                                        <p:tav tm="100000">
                                          <p:val>
                                            <p:strVal val="#ppt_x"/>
                                          </p:val>
                                        </p:tav>
                                      </p:tavLst>
                                    </p:anim>
                                    <p:anim calcmode="lin" valueType="num">
                                      <p:cBhvr>
                                        <p:cTn id="24" dur="500" fill="hold"/>
                                        <p:tgtEl>
                                          <p:spTgt spid="8">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anim calcmode="lin" valueType="num">
                                      <p:cBhvr>
                                        <p:cTn id="28"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anim calcmode="lin" valueType="num">
                                      <p:cBhvr>
                                        <p:cTn id="3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8">
                                            <p:txEl>
                                              <p:pRg st="1" end="1"/>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xEl>
                                              <p:pRg st="2" end="2"/>
                                            </p:txEl>
                                          </p:spTgt>
                                        </p:tgtEl>
                                        <p:attrNameLst>
                                          <p:attrName>style.visibility</p:attrName>
                                        </p:attrNameLst>
                                      </p:cBhvr>
                                      <p:to>
                                        <p:strVal val="visible"/>
                                      </p:to>
                                    </p:set>
                                    <p:animEffect transition="in" filter="fade">
                                      <p:cBhvr>
                                        <p:cTn id="37" dur="500"/>
                                        <p:tgtEl>
                                          <p:spTgt spid="8">
                                            <p:txEl>
                                              <p:pRg st="2" end="2"/>
                                            </p:txEl>
                                          </p:spTgt>
                                        </p:tgtEl>
                                      </p:cBhvr>
                                    </p:animEffect>
                                    <p:anim calcmode="lin" valueType="num">
                                      <p:cBhvr>
                                        <p:cTn id="38"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39" dur="500" fill="hold"/>
                                        <p:tgtEl>
                                          <p:spTgt spid="8">
                                            <p:txEl>
                                              <p:pRg st="2" end="2"/>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8">
                                            <p:txEl>
                                              <p:pRg st="3" end="3"/>
                                            </p:txEl>
                                          </p:spTgt>
                                        </p:tgtEl>
                                        <p:attrNameLst>
                                          <p:attrName>style.visibility</p:attrName>
                                        </p:attrNameLst>
                                      </p:cBhvr>
                                      <p:to>
                                        <p:strVal val="visible"/>
                                      </p:to>
                                    </p:set>
                                    <p:animEffect transition="in" filter="fade">
                                      <p:cBhvr>
                                        <p:cTn id="42" dur="500"/>
                                        <p:tgtEl>
                                          <p:spTgt spid="8">
                                            <p:txEl>
                                              <p:pRg st="3" end="3"/>
                                            </p:txEl>
                                          </p:spTgt>
                                        </p:tgtEl>
                                      </p:cBhvr>
                                    </p:animEffect>
                                    <p:anim calcmode="lin" valueType="num">
                                      <p:cBhvr>
                                        <p:cTn id="43"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44" dur="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
                                            <p:bg/>
                                          </p:spTgt>
                                        </p:tgtEl>
                                        <p:attrNameLst>
                                          <p:attrName>style.visibility</p:attrName>
                                        </p:attrNameLst>
                                      </p:cBhvr>
                                      <p:to>
                                        <p:strVal val="visible"/>
                                      </p:to>
                                    </p:set>
                                    <p:animEffect transition="in" filter="fade">
                                      <p:cBhvr>
                                        <p:cTn id="49" dur="500"/>
                                        <p:tgtEl>
                                          <p:spTgt spid="4">
                                            <p:bg/>
                                          </p:spTgt>
                                        </p:tgtEl>
                                      </p:cBhvr>
                                    </p:animEffect>
                                    <p:anim calcmode="lin" valueType="num">
                                      <p:cBhvr>
                                        <p:cTn id="50" dur="500" fill="hold"/>
                                        <p:tgtEl>
                                          <p:spTgt spid="4">
                                            <p:bg/>
                                          </p:spTgt>
                                        </p:tgtEl>
                                        <p:attrNameLst>
                                          <p:attrName>ppt_x</p:attrName>
                                        </p:attrNameLst>
                                      </p:cBhvr>
                                      <p:tavLst>
                                        <p:tav tm="0">
                                          <p:val>
                                            <p:strVal val="#ppt_x"/>
                                          </p:val>
                                        </p:tav>
                                        <p:tav tm="100000">
                                          <p:val>
                                            <p:strVal val="#ppt_x"/>
                                          </p:val>
                                        </p:tav>
                                      </p:tavLst>
                                    </p:anim>
                                    <p:anim calcmode="lin" valueType="num">
                                      <p:cBhvr>
                                        <p:cTn id="51" dur="500" fill="hold"/>
                                        <p:tgtEl>
                                          <p:spTgt spid="4">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xEl>
                                              <p:pRg st="0" end="0"/>
                                            </p:txEl>
                                          </p:spTgt>
                                        </p:tgtEl>
                                        <p:attrNameLst>
                                          <p:attrName>style.visibility</p:attrName>
                                        </p:attrNameLst>
                                      </p:cBhvr>
                                      <p:to>
                                        <p:strVal val="visible"/>
                                      </p:to>
                                    </p:set>
                                    <p:animEffect transition="in" filter="fade">
                                      <p:cBhvr>
                                        <p:cTn id="54" dur="500"/>
                                        <p:tgtEl>
                                          <p:spTgt spid="4">
                                            <p:txEl>
                                              <p:pRg st="0" end="0"/>
                                            </p:txEl>
                                          </p:spTgt>
                                        </p:tgtEl>
                                      </p:cBhvr>
                                    </p:animEffect>
                                    <p:anim calcmode="lin" valueType="num">
                                      <p:cBhvr>
                                        <p:cTn id="5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8"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46a43e5ae?vaa=1&amp;vcp=1&amp;vop=1&amp;pid=c5b026205&amp;color=0,55,96&amp;vtp=1&amp;bt=1&amp;bbb=1&amp;hb=1"/>
          <p:cNvSpPr/>
          <p:nvPr/>
        </p:nvSpPr>
        <p:spPr>
          <a:xfrm>
            <a:off x="502920" y="2072454"/>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[广东阳江2025高二月考]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1972年，联合国教科文组织通过《世界遗产公约》，旨在集各国之力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益遭到损毁的文化和自然遗产实施有效保护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世界遗产公约》(</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46a43e5ae.bracket?vaa=1&amp;vcp=1&amp;vop=1&amp;pid=c5b026205&amp;color=0,55,96&amp;vpa=5&amp;vtp=1"/>
          <p:cNvSpPr/>
          <p:nvPr/>
        </p:nvSpPr>
        <p:spPr>
          <a:xfrm>
            <a:off x="7074375" y="2478218"/>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17_2#46a43e5ae.choices?vaa=1&amp;vcp=1&amp;vop=1&amp;pid=c5b026205&amp;color=0,55,96&amp;vtp=1&amp;bbb=1"/>
          <p:cNvSpPr/>
          <p:nvPr/>
        </p:nvSpPr>
        <p:spPr>
          <a:xfrm>
            <a:off x="502920" y="289757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是关于古迹保护的第一个国际宪章</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首次以立法方式进行现代意义上的保护</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完善了对文化遗产的认识</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充分肯定文化遗产“突出的普遍价值”</a:t>
            </a:r>
            <a:endParaRPr lang="en-US" altLang="zh-CN" sz="1800" dirty="0"/>
          </a:p>
        </p:txBody>
      </p:sp>
      <p:sp>
        <p:nvSpPr>
          <p:cNvPr id="5" name="QC_5_AS.18_1#46a43e5ae?vaa=1&amp;vcp=1&amp;vop=1&amp;pid=c5b026205&amp;color=0,55,96&amp;vtp=1&amp;bbb=1&amp;hb=1"/>
          <p:cNvSpPr/>
          <p:nvPr/>
        </p:nvSpPr>
        <p:spPr>
          <a:xfrm>
            <a:off x="502920" y="3717358"/>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【解析】本题考查《世界遗产公约》。根据所学可知，《世界遗产公约》充分肯定了文化遗产具有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“突出的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普遍价值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”，整个国际社会有责任通过集体性援助来参与保护，D项正确；《国际古迹保护与修复宪章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》是关于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古迹保护的第一个国际宪章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排除A项；大约从19世纪开始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一些国家就以立法方式进行现代意义上的文物保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排除B项；2003年联合国教科文组织第32届大会通过《保护非物质文化遗产公约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》，完善了对文化遗产的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ed871e35d?vaa=1&amp;vcp=1&amp;vop=1&amp;pid=c5b026205&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[河南部分学校2025高二月考]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昆曲约产生在元朝末年，以节奏舒缓、风格文雅而盛行于明清时期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艺术形式精致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内涵深厚，在2001年5月被联合国教科文组织列为“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人类口头和非物质文化遗产代表作”。</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关于昆曲获此殊荣原因的表述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正确的是(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ed871e35d.bracket?vaa=1&amp;vcp=1&amp;vop=1&amp;pid=c5b026205&amp;color=0,55,96&amp;vpa=6&amp;vtp=1"/>
          <p:cNvSpPr/>
          <p:nvPr/>
        </p:nvSpPr>
        <p:spPr>
          <a:xfrm>
            <a:off x="48010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21_2#ed871e35d.choices?vaa=1&amp;vcp=1&amp;vop=1&amp;pid=c5b026205&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吸收了京剧等剧种的精华</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唱腔华丽迎合了市民的需要</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中国传统戏曲的文化典范</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表演通俗且受到百姓的追捧</a:t>
            </a:r>
            <a:endParaRPr lang="en-US" altLang="zh-CN" sz="1800" dirty="0"/>
          </a:p>
        </p:txBody>
      </p:sp>
      <p:sp>
        <p:nvSpPr>
          <p:cNvPr id="5" name="QC_5_AS.22_1#ed871e35d?vaa=1&amp;vcp=1&amp;vop=1&amp;pid=c5b026205&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【解析】本题考查中国非物质文化遗产。根据题干并结合所学可知，昆曲是中国传统文化的结晶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也是戏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曲表演的典范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。其艺术形式精致，内涵深厚，具有独特文化价值，故得以成功入选为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“人类口头和非物质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文化遗产代表作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”，C项正确；昆曲历史悠久，产生于京剧之前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且京剧是在吸收了昆曲等戏曲精华的基础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上产生的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排除A项；昆曲唱腔华丽并非为了迎合市民的需要，排除B项；昆曲“风格文雅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”，表演风格并非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俗</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d0b4d5951?vaa=1&amp;vcp=1&amp;vop=1&amp;pid=d3cff36a7&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[河北部分示范高中2025高二期中]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改革开放以来，我国不仅加入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《关于禁止和防止非法进出口文化财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产和非法转让其所有权的方法的公约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》《保护世界文化和自然遗产公约》和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《国际统一私法协会关于被盗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或者非法出口文物的公约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》等国际公约，还同其他国家共同发起成立了亚洲文化遗产保护联盟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并将其转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变为政府间国际组织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这些举措意在(</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25_2#d0b4d5951.choices?vaa=1&amp;vcp=1&amp;vop=1&amp;pid=d3cff36a7&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积极投身全球文化保护</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借助文物保护推动对外贸易</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引领世界文化发展方向</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着力提升国家的文化软实力</a:t>
            </a:r>
            <a:endParaRPr lang="en-US" altLang="zh-CN" sz="18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d0b4d5951?vaa=1&amp;vcp=1&amp;vop=1&amp;pid=d3cff36a7&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【解析】本题考查现代中国文化遗产保护与利用。由材料可知，我国加入多个国际公约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同其他国家共同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发起成立亚洲文化遗产保护联盟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并将其转变为政府间国际组织，积极参与到全球文化保护行动中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文化遗产的保存与传承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故选A项；材料中的举措本身不涉及贸易规则或商品流通</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公约核心目标是遏制非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法交易而非促进贸易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材料中的举措目的是促进全球文化保护合作而非领导世界文化发展方向，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C项；材料中的举措直接落脚点是跨境协作保护全球文化遗产，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核心意图并非单向提升本国文化软实力，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
        <p:nvSpPr>
          <p:cNvPr id="3" name="QC_5_AN.28_1#d0b4d5951?vaa=1&amp;vcp=1&amp;vop=1&amp;pid=d3cff36a7&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fd604611d?vaa=1&amp;vcp=1&amp;vop=1&amp;pid=d3cff36a7&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[山西晋城2025高二月考]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墨西哥政府大力推行文化复兴计划，由政府出资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从欧美发达国家回购大量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前哥伦布时期的墨西哥文物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如奥尔梅克巨石头像等。并且设立国家级文化遗产保护机构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积极推广本土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玛雅文化及阿兹特克文化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墨西哥的这些举措(</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fd604611d.bracket?vaa=1&amp;vcp=1&amp;vop=1&amp;pid=d3cff36a7&amp;color=0,55,96&amp;vpa=8&amp;vtp=1"/>
          <p:cNvSpPr/>
          <p:nvPr/>
        </p:nvSpPr>
        <p:spPr>
          <a:xfrm>
            <a:off x="524557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29_2#fd604611d.choices?vaa=1&amp;vcp=1&amp;vop=1&amp;pid=d3cff36a7&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利于增强民族文化认同感</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推动拉美一体化进程加速</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源于欧美文化侵略的加剧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促使本土文化的全面复兴</a:t>
            </a:r>
            <a:endParaRPr lang="en-US" altLang="zh-CN" sz="1800" dirty="0"/>
          </a:p>
        </p:txBody>
      </p:sp>
      <p:sp>
        <p:nvSpPr>
          <p:cNvPr id="5" name="QC_5_AS.30_1#fd604611d?vaa=1&amp;vcp=1&amp;vop=1&amp;pid=d3cff36a7&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【解析】本题考查世界文化遗产的价值。材料指出墨西哥政府回购前哥伦布时期文物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设立文化遗产保护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机构用以推广本土玛雅文化及阿兹特克文化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。这些行为有助于让民众了解本土文化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增强对本民族文化的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A项正确；墨西哥针对本国文化的举措，没有直接涉及与拉美其他国家的联系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不能说明其推动拉美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一体化进程加速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排除B项；材料未提及欧美文化侵略加剧的相关内容，排除C项；“全面复兴”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表述过于绝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这些举措只是在一定程度上促进本土文化发展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f50ce01cb.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f50ce01cb.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第六单元</a:t>
            </a:r>
            <a:endParaRPr lang="en-US" altLang="zh-CN" sz="5400" dirty="0"/>
          </a:p>
        </p:txBody>
      </p:sp>
      <p:sp>
        <p:nvSpPr>
          <p:cNvPr id="4" name="C_1_BD#f50ce01cb.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文化的传承与保护</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3_1#16f8fa57e?htil=2&amp;vaa=1&amp;vcp=1&amp;vop=1&amp;pid=d3cff36a7&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288143" y="2177356"/>
            <a:ext cx="1709928"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3_2#16f8fa57e?htil=2&amp;vaa=1&amp;vcp=1&amp;vop=1&amp;pid=d3cff36a7&amp;color=0,55,96&amp;vtp=1&amp;bt=1&amp;bbb=1&amp;hb=1"/>
          <p:cNvSpPr/>
          <p:nvPr/>
        </p:nvSpPr>
        <p:spPr>
          <a:xfrm>
            <a:off x="503995" y="1419420"/>
            <a:ext cx="10572016" cy="7480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[甘肃酒泉2025高二期中]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1972年，联合国教科文组织第17届会议通过了《世界遗产公约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》。下图为世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界遗产标志</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中间的方形代表人类的创造活动，外围圆圈代表自然。据此可知，</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文化和自然遗产(</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AN.35_1#16f8fa57e.bracket?vaa=1&amp;vcp=1&amp;vop=1&amp;pid=d3cff36a7&amp;color=0,55,96&amp;vpa=9&amp;vtp=1"/>
          <p:cNvSpPr/>
          <p:nvPr/>
        </p:nvSpPr>
        <p:spPr>
          <a:xfrm>
            <a:off x="10288550" y="192691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5" name="QC_5_BD.33_3#16f8fa57e.choices?vaa=1&amp;vcp=1&amp;vop=1&amp;pid=d3cff36a7&amp;color=0,55,96&amp;vtp=1&amp;bbb=1"/>
          <p:cNvSpPr/>
          <p:nvPr/>
        </p:nvSpPr>
        <p:spPr>
          <a:xfrm>
            <a:off x="502920" y="2233998"/>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内含相同的社会价值</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得到各国的有效保护</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0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具有相互依存的关系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逐渐摆脱了民族属性</a:t>
            </a:r>
            <a:endParaRPr lang="en-US" altLang="zh-CN" sz="1800" dirty="0"/>
          </a:p>
        </p:txBody>
      </p:sp>
      <p:sp>
        <p:nvSpPr>
          <p:cNvPr id="6" name="QC_5_AS.34_1#16f8fa57e?vaa=1&amp;vcp=1&amp;vop=1&amp;pid=d3cff36a7&amp;color=0,55,96&amp;vtp=1&amp;bbb=1&amp;hb=1"/>
          <p:cNvSpPr/>
          <p:nvPr/>
        </p:nvSpPr>
        <p:spPr>
          <a:xfrm>
            <a:off x="502920" y="3476184"/>
            <a:ext cx="10570464" cy="279254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【解析】本题考查《世界遗产公约》的签署及发展。从世界遗产标志看，方形（人类创造活动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）被外围圆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（自然）环绕，寓意着文化遗产的产生离不开自然环境的孕育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自然遗产也因人类的保护等行为而更具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价值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二者相互依存，故选C项；文化遗产承载着人类的历史、艺术、科学等价值，是人类文明的见证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然遗产体现的是自然的独特性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、生态价值等，二者社会价值不同，排除A项；虽然有相关公约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但现实中存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在诸多因素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（如战争、经济发展需求等）导致部分文化和自然遗产未得到有效保护</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“得到各国的有效保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”说法过于绝对，排除B项；材料强调文化和自然遗产相互依存的关系，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并不能说明其摆脱了民族属性，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“摆脱了民族属性”说法错误，排除D项。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anim calcmode="lin" valueType="num">
                                      <p:cBhvr>
                                        <p:cTn id="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anim calcmode="lin" valueType="num">
                                      <p:cBhvr>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anim calcmode="lin" valueType="num">
                                      <p:cBhvr>
                                        <p:cTn id="18"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anim calcmode="lin" valueType="num">
                                      <p:cBhvr>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anim calcmode="lin" valueType="num">
                                      <p:cBhvr>
                                        <p:cTn id="2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anim calcmode="lin" valueType="num">
                                      <p:cBhvr>
                                        <p:cTn id="33"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fade">
                                      <p:cBhvr>
                                        <p:cTn id="37" dur="500"/>
                                        <p:tgtEl>
                                          <p:spTgt spid="6">
                                            <p:txEl>
                                              <p:pRg st="6" end="6"/>
                                            </p:txEl>
                                          </p:spTgt>
                                        </p:tgtEl>
                                      </p:cBhvr>
                                    </p:animEffect>
                                    <p:anim calcmode="lin" valueType="num">
                                      <p:cBhvr>
                                        <p:cTn id="3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39" dur="5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txEl>
                                              <p:pRg st="0" end="0"/>
                                            </p:txEl>
                                          </p:spTgt>
                                        </p:tgtEl>
                                        <p:attrNameLst>
                                          <p:attrName>style.visibility</p:attrName>
                                        </p:attrNameLst>
                                      </p:cBhvr>
                                      <p:to>
                                        <p:strVal val="visible"/>
                                      </p:to>
                                    </p:set>
                                    <p:animEffect transition="in" filter="fade">
                                      <p:cBhvr>
                                        <p:cTn id="44" dur="500"/>
                                        <p:tgtEl>
                                          <p:spTgt spid="4">
                                            <p:txEl>
                                              <p:pRg st="0" end="0"/>
                                            </p:txEl>
                                          </p:spTgt>
                                        </p:tgtEl>
                                      </p:cBhvr>
                                    </p:animEffect>
                                    <p:anim calcmode="lin" valueType="num">
                                      <p:cBhvr>
                                        <p:cTn id="4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ba7f827b1?vaa=1&amp;vcp=1&amp;vop=1&amp;pid=d3cff36a7&amp;color=0,55,96&amp;vtp=1&amp;bt=1&amp;bbb=1&amp;hb=1"/>
          <p:cNvSpPr/>
          <p:nvPr/>
        </p:nvSpPr>
        <p:spPr>
          <a:xfrm>
            <a:off x="502920" y="1862904"/>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[北京西城区2025高二期末]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威斯敏斯特教堂是英国哥特式建筑的杰作，被列为世界文化遗产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。这里是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英国君主加冕的场所</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安葬着牛顿、狄更斯等众多伟大人物，被称为“荣誉的塔尖”。</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该教堂(</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9_1#ba7f827b1.bracket?vaa=1&amp;vcp=1&amp;vop=1&amp;pid=d3cff36a7&amp;color=0,55,96&amp;vpa=10&amp;vtp=1"/>
          <p:cNvSpPr/>
          <p:nvPr/>
        </p:nvSpPr>
        <p:spPr>
          <a:xfrm>
            <a:off x="9792175" y="2268668"/>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37_2#ba7f827b1?vaa=1&amp;vcp=1&amp;vop=1&amp;pid=d3cff36a7&amp;color=0,55,96&amp;vtp=1&amp;bbb=1"/>
          <p:cNvSpPr/>
          <p:nvPr/>
        </p:nvSpPr>
        <p:spPr>
          <a:xfrm>
            <a:off x="502920" y="2688023"/>
            <a:ext cx="10570464" cy="770255"/>
          </a:xfrm>
          <a:prstGeom prst="rect">
            <a:avLst/>
          </a:prstGeom>
          <a:noFill/>
        </p:spPr>
        <p:txBody>
          <a:bodyPr wrap="none" lIns="0" tIns="0" rIns="0" bIns="0" rtlCol="0" anchor="t"/>
          <a:lstStyle/>
          <a:p>
            <a:pPr latinLnBrk="1">
              <a:lnSpc>
                <a:spcPts val="3300"/>
              </a:lnSpc>
              <a:tabLst>
                <a:tab pos="55962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①体现英国王权至高无上的特点</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②代表政教合一的治理模式</a:t>
            </a:r>
            <a:endParaRPr lang="en-US" altLang="zh-CN" sz="1800" dirty="0"/>
          </a:p>
          <a:p>
            <a:pPr latinLnBrk="1">
              <a:lnSpc>
                <a:spcPts val="3100"/>
              </a:lnSpc>
              <a:tabLst>
                <a:tab pos="55962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具有建筑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、历史和文化等价值</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④属于人类共同的文化财富</a:t>
            </a:r>
            <a:endParaRPr lang="en-US" altLang="zh-CN" sz="1800" dirty="0"/>
          </a:p>
        </p:txBody>
      </p:sp>
      <p:sp>
        <p:nvSpPr>
          <p:cNvPr id="5" name="QC_5_BD.37_3#ba7f827b1.choices?vaa=1&amp;vcp=1&amp;vop=1&amp;pid=d3cff36a7&amp;color=0,55,96&amp;vtp=1&amp;bbb=1"/>
          <p:cNvSpPr/>
          <p:nvPr/>
        </p:nvSpPr>
        <p:spPr>
          <a:xfrm>
            <a:off x="502920" y="3502790"/>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①②</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②③</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③④</a:t>
            </a:r>
            <a:endParaRPr lang="en-US" altLang="zh-CN" sz="1800" dirty="0"/>
          </a:p>
        </p:txBody>
      </p:sp>
      <p:sp>
        <p:nvSpPr>
          <p:cNvPr id="6" name="QC_5_AS.38_1#ba7f827b1?vaa=1&amp;vcp=1&amp;vop=1&amp;pid=d3cff36a7&amp;color=0,55,96&amp;vtp=1&amp;bbb=1&amp;hb=1"/>
          <p:cNvSpPr/>
          <p:nvPr/>
        </p:nvSpPr>
        <p:spPr>
          <a:xfrm>
            <a:off x="502920" y="3923098"/>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【解析】本题考查各国的历史遗迹和文化遗产。威斯敏斯特教堂是英国君主加冕的场所，但英国自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1689年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权利法案》确立君主立宪制后王权受议会限制，并非至高无上，故①错误；教堂为宗教建筑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但英国治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理模式为世俗君主立宪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非政教合一，故②错误；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威斯敏斯特教堂作为哥特式建筑杰作和世界文化遗产，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安葬牛顿等名人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体现建筑艺术、历史纪念与文化传承价值，故③正确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威斯敏斯特教堂被列为世界文化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遗产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属于全人类共享的文化遗产，故④正确。综上，故选D项，排除A、B、C三项。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anim calcmode="lin" valueType="num">
                                      <p:cBhvr>
                                        <p:cTn id="28"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6">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fade">
                                      <p:cBhvr>
                                        <p:cTn id="32" dur="500"/>
                                        <p:tgtEl>
                                          <p:spTgt spid="6">
                                            <p:txEl>
                                              <p:pRg st="4" end="4"/>
                                            </p:txEl>
                                          </p:spTgt>
                                        </p:tgtEl>
                                      </p:cBhvr>
                                    </p:animEffect>
                                    <p:anim calcmode="lin" valueType="num">
                                      <p:cBhvr>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1_1#35df90fcb?htil=3&amp;vaa=1&amp;vcp=1&amp;vop=1&amp;pid=d3cff36a7&amp;color=0,55,96&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06761" y="2116872"/>
            <a:ext cx="4023360" cy="3657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41_2#35df90fcb?htil=3&amp;vaa=1&amp;vcp=1&amp;vop=1&amp;pid=d3cff36a7&amp;color=0,55,96&amp;vtp=1&amp;bt=1&amp;bbb=1&amp;hb=1"/>
          <p:cNvSpPr/>
          <p:nvPr/>
        </p:nvSpPr>
        <p:spPr>
          <a:xfrm>
            <a:off x="502920" y="2052864"/>
            <a:ext cx="6409944" cy="24466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[辽宁沈阳2025高二期中]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阅读材料，回答问题。</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联合国教科文组织将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北京中轴线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中国理想都城秩序的杰作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列入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世界遗产名录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成为中国的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第</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59</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项世界遗产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北京中轴线始建于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世纪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不断发展至今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北</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京中轴线既是北京城的空间之轴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又是文化之轴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是中华文明发</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展的历史见证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QO_5_BD.41_3#35df90fcb?colgroup=45&amp;vaa=1&amp;vcp=1&amp;vop=1&amp;pid=d3cff36a7&amp;color=0,55,96&amp;vtp=1&amp;bt=1&amp;bbb=1&amp;hb=1"/>
          <p:cNvGraphicFramePr>
            <a:graphicFrameLocks noGrp="1"/>
          </p:cNvGraphicFramePr>
          <p:nvPr/>
        </p:nvGraphicFramePr>
        <p:xfrm>
          <a:off x="502920" y="2814514"/>
          <a:ext cx="10552176" cy="2198307"/>
        </p:xfrm>
        <a:graphic>
          <a:graphicData uri="http://schemas.openxmlformats.org/drawingml/2006/table">
            <a:tbl>
              <a:tblPr/>
              <a:tblGrid>
                <a:gridCol w="10552176"/>
              </a:tblGrid>
              <a:tr h="2198307">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北京中轴线南北划定</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对应的是子午线</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子位是正北</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午位是正南</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意喻自然界天时万物的运行有着内</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在的规律</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天道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中国古代社会中</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帝王作为统治者把自己的统治看作是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人道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人道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天</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正所谓天不变</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道亦不变</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中轴线占据了城市的中心位置</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古之王者</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择天下之中而立国</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择国之中而立宫</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择宫之中而立庙</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中轴线正是这三个</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的集中体现</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p>
                      <a:pPr marL="0" lvl="0" indent="0" algn="r"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摘编自北京市文史研究馆编著《古都北京中轴线上》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4#35df90fcb?vaa=1&amp;vcp=1&amp;vop=1&amp;pid=d3cff36a7&amp;color=0,55,96&amp;vtp=1&amp;bt=1&amp;bbb=1"/>
          <p:cNvSpPr/>
          <p:nvPr/>
        </p:nvSpPr>
        <p:spPr>
          <a:xfrm>
            <a:off x="502920" y="2211868"/>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下表为中国国际合作援外文化遗产保护项目简表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部分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25" name="QO_5_BD.41_5#35df90fcb?colgroup=4,13,7,6,11&amp;vaa=1&amp;vcp=1&amp;vop=1&amp;pid=d3cff36a7&amp;color=0,55,96&amp;vtp=1&amp;bbb=1&amp;hb=1"/>
          <p:cNvGraphicFramePr>
            <a:graphicFrameLocks noGrp="1"/>
          </p:cNvGraphicFramePr>
          <p:nvPr/>
        </p:nvGraphicFramePr>
        <p:xfrm>
          <a:off x="502920" y="2699802"/>
          <a:ext cx="10524744" cy="2924938"/>
        </p:xfrm>
        <a:graphic>
          <a:graphicData uri="http://schemas.openxmlformats.org/drawingml/2006/table">
            <a:tbl>
              <a:tblPr/>
              <a:tblGrid>
                <a:gridCol w="1152144"/>
                <a:gridCol w="3136392"/>
                <a:gridCol w="1975104"/>
                <a:gridCol w="1545336"/>
                <a:gridCol w="2715768"/>
              </a:tblGrid>
              <a:tr h="741998">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受援国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项目名称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实施周期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9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项目投资额</a:t>
                      </a:r>
                      <a:endPar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（亿元）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中方承担实施单位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3458">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柬埔寨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柬埔寨吴哥古迹周萨神庙保护</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和修复工程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1998—2008</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中国文物研究所</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中国文化遗产研究院前</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3458">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尼泊尔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加德满都杜巴广场九层神庙修</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复项目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2017—2024</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中国文化遗产研究院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982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缅甸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蒲甘地区他冰瑜寺修复项目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2018</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陕西省文物保护研究院等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6#35df90fcb?vaa=1&amp;vcp=1&amp;vop=1&amp;pid=d3cff36a7&amp;color=0,55,96&amp;vtp=1&amp;bt=1&amp;bbb=1"/>
          <p:cNvSpPr/>
          <p:nvPr/>
        </p:nvSpPr>
        <p:spPr>
          <a:xfrm>
            <a:off x="502920" y="3517841"/>
            <a:ext cx="10570464" cy="7732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（1）根据材料一的图文说明北京中轴线是如何体现“文化之轴”的?</a:t>
            </a:r>
            <a:endParaRPr lang="en-US" altLang="zh-CN" sz="1800" dirty="0"/>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2）结合材料二，说明这些文化遗产保护合作项目的背景和意义。</a:t>
            </a:r>
            <a:endParaRPr lang="en-US" altLang="zh-CN" sz="1800"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42_1#35df90fcb?vaa=1&amp;vcp=1&amp;vop=1&amp;pid=d3cff36a7&amp;color=0,55,96&amp;vtp=1&amp;bt=1&amp;bbb=1&amp;hb=1"/>
          <p:cNvSpPr/>
          <p:nvPr/>
        </p:nvSpPr>
        <p:spPr>
          <a:xfrm>
            <a:off x="502920" y="1865476"/>
            <a:ext cx="10570464" cy="41262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（1）中轴线上的建筑分布有序，皇家所在的故宫等重要建筑置于中央，这体现了古代等级分明</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、尊</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卑有序的文化传统</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（或答出体现皇权独尊、皇权中心的理念）；中轴线上分布的天坛、太庙等建筑</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体现了</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中国古代重视礼制</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、敬天法祖的传统文化；中轴线上分布的社稷坛和先农坛等建筑</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体现了中国古代传统社</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会以农为本的文化特征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中轴线建筑名称中多有“天”“地”“安”“定”“文”“武”等，体现“天人合一”“安定和谐”。</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2）背景：世界文化遗产是全人类共同的财富，具有“突出的普遍价值”；中国改革开放，综合国力提升</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中国推</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动</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“一带一路”建设，致力于建设人类命运共同体。</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义</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中国成为推动世界遗产保护的重要力量，体现一个文明大国守护人类共同财富的担当</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通过援外项目向</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国际社会展现了中国改革开放的风貌</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扩大中华文化影响力</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加强了对受援国乃至周边国家历史考古和文化</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遗产的学习</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丰富了文物保护经验、增强了文化自信；深度参与全球治理体系，治理能力提升</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推动同世</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界各</a:t>
            </a: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国间的合作交流</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491fc47de?vaa=1&amp;vcp=1&amp;vop=1&amp;pid=69e4fc450&amp;color=0,55,96&amp;vtp=1&amp;bt=1&amp;bbb=1"/>
          <p:cNvSpPr/>
          <p:nvPr/>
        </p:nvSpPr>
        <p:spPr>
          <a:xfrm>
            <a:off x="502920" y="2352108"/>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[四川成都2025高二期中]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下表为中国传统节日非遗大事表，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中国传统节日申遗成功的理由包括(</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28" name="QC_5_BD.43_2#491fc47de?colgroup=7,37&amp;vaa=1&amp;vcp=1&amp;vop=1&amp;pid=69e4fc450&amp;color=0,55,96&amp;vtp=1&amp;bbb=1&amp;hb=1"/>
          <p:cNvGraphicFramePr>
            <a:graphicFrameLocks noGrp="1"/>
          </p:cNvGraphicFramePr>
          <p:nvPr/>
        </p:nvGraphicFramePr>
        <p:xfrm>
          <a:off x="502920" y="2846138"/>
          <a:ext cx="10543032" cy="2625281"/>
        </p:xfrm>
        <a:graphic>
          <a:graphicData uri="http://schemas.openxmlformats.org/drawingml/2006/table">
            <a:tbl>
              <a:tblPr/>
              <a:tblGrid>
                <a:gridCol w="1783080"/>
                <a:gridCol w="8759952"/>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事件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2006年5月20日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清明节</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中秋节</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重阳节被列入第一批国家级非物质文化遗产名录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2009年9月30日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联合国教科文组织正式批准将端午节列入《人类非物质文化遗产代表作名录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中国首个入选世界非遗的节日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03249">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2024年12月4日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在巴拉圭亚松森举行的联合国教科文组织保护非物质文化遗产政府间委员会第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19届常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latinLnBrk="1" hangingPunct="0">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会上</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中国申报的“春节——中国人庆祝传统新年的社会实践”项目被正式列入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非物质文化遗产代表作名录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491fc47de?vaa=1&amp;vcp=1&amp;vop=1&amp;pid=69e4fc450&amp;color=0,55,96&amp;vtp=1&amp;bt=1&amp;bbb=1"/>
          <p:cNvSpPr/>
          <p:nvPr/>
        </p:nvSpPr>
        <p:spPr>
          <a:xfrm>
            <a:off x="502920" y="2677164"/>
            <a:ext cx="10570464" cy="20307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①传统节日蕴含了丰富的历史文化信息，是中华民族的文化瑰宝</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传统节日习俗丰富，体现了中华民族文化的多样性和包容性</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传统节日相关的文化产业快速发展，推动经济繁荣</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申遗成功为传统节日的保护和传承提供了法律保障</a:t>
            </a:r>
            <a:endParaRPr lang="en-US" altLang="zh-CN" sz="1800" dirty="0"/>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传统节日在促进国际文化交流方面发挥了重要作用</a:t>
            </a:r>
            <a:endParaRPr lang="en-US" altLang="zh-CN" sz="1800" dirty="0"/>
          </a:p>
        </p:txBody>
      </p:sp>
      <p:sp>
        <p:nvSpPr>
          <p:cNvPr id="3" name="QC_5_BD.45_2#491fc47de.choices?vaa=1&amp;vcp=1&amp;vop=1&amp;pid=69e4fc450&amp;color=0,55,96&amp;vtp=1&amp;bbb=1"/>
          <p:cNvSpPr/>
          <p:nvPr/>
        </p:nvSpPr>
        <p:spPr>
          <a:xfrm>
            <a:off x="502920" y="4734882"/>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①③④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①②③</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①②④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①②⑤</a:t>
            </a:r>
            <a:endParaRPr lang="en-US" altLang="zh-CN" sz="1800"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491fc47de?vaa=1&amp;vcp=1&amp;vop=1&amp;pid=69e4fc450&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【解析】本题结合历史解释考查中国非物质文化遗产。根据材料可知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非物质文化遗产的保护正是基于其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文化价值和历史意义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中国传统节日承载了丰富的历史文化信息，是中华民族的重要文化瑰宝，①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中国传统节日的习俗多样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展现了中华文化的丰富性和包容性，这也是非遗保护的重要考量，②正确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然传统节日相关的文化产业确实对经济有推动作用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但申遗成功更多是基于文化价值而非经济价值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繁荣是申遗的间接影响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③错误；申遗成功后，相关节日会得到国际和国内的法律保护，但这是申遗的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”或“影响”，而非“理由”，题目问的是“申遗成功的理由”，而非“申遗成功的影响”，④错误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非遗保护强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调文化的国际交流与共享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中国传统节日（如春节）在全球范围内的影响力日益增强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促进了中外文化交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⑤正确。综上①②⑤正确，D项正确，排除A、B、C项。</a:t>
            </a:r>
            <a:endParaRPr lang="en-US" altLang="zh-CN" dirty="0"/>
          </a:p>
        </p:txBody>
      </p:sp>
      <p:sp>
        <p:nvSpPr>
          <p:cNvPr id="3" name="QC_5_AN.47_1#491fc47de?vaa=1&amp;vcp=1&amp;vop=1&amp;pid=69e4fc450&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b7f4b29ad.fixed?vcp=1&amp;pid=f50ce01cb&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b7f4b29ad.fixed?vcp=1&amp;pid=f50ce01cb&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第15课</a:t>
            </a:r>
            <a:endParaRPr lang="en-US" altLang="zh-CN" sz="5400" dirty="0"/>
          </a:p>
        </p:txBody>
      </p:sp>
      <p:sp>
        <p:nvSpPr>
          <p:cNvPr id="4" name="C_2_BD#b7f4b29ad.fixed?vcp=1&amp;pid=f50ce01cb&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dirty="0">
                <a:solidFill>
                  <a:srgbClr val="3D589F"/>
                </a:solidFill>
                <a:latin typeface="印品黑体" pitchFamily="34" charset="0"/>
                <a:ea typeface="印品黑体" pitchFamily="34" charset="-122"/>
                <a:cs typeface="印品黑体" pitchFamily="34" charset="-120"/>
              </a:rPr>
              <a:t>文化遗产</a:t>
            </a:r>
            <a:r>
              <a:rPr lang="en-US" altLang="zh-CN" sz="5400" b="0" i="0">
                <a:solidFill>
                  <a:srgbClr val="3D589F"/>
                </a:solidFill>
                <a:latin typeface="印品黑体" pitchFamily="34" charset="0"/>
                <a:ea typeface="印品黑体" pitchFamily="34" charset="-122"/>
                <a:cs typeface="印品黑体" pitchFamily="34" charset="-120"/>
              </a:rPr>
              <a:t>：</a:t>
            </a:r>
            <a:r>
              <a:rPr lang="en-US" altLang="zh-CN" sz="5400" b="0" i="0">
                <a:solidFill>
                  <a:srgbClr val="3D589F"/>
                </a:solidFill>
                <a:latin typeface="印品黑体" pitchFamily="34" charset="0"/>
                <a:ea typeface="印品黑体" pitchFamily="34" charset="-122"/>
                <a:cs typeface="印品黑体" pitchFamily="34" charset="-120"/>
              </a:rPr>
              <a:t>全人类共同的</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财富</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f2d175540?vaa=1&amp;vcp=1&amp;vop=1&amp;pid=69e4fc450&amp;color=0,55,96&amp;vtp=1&amp;bt=1&amp;bbb=1&amp;hb=1"/>
          <p:cNvSpPr/>
          <p:nvPr/>
        </p:nvSpPr>
        <p:spPr>
          <a:xfrm>
            <a:off x="502920" y="2063786"/>
            <a:ext cx="10570464" cy="20275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2025年，联合国教科文组织相关文件指出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斯瓦希里语维基百科词条突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10万，含桑给巴尔口述史诗《哈姆齐之歌》数字化文本。马里杰内大清真寺3D扫描精度达0.1毫米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拟修复方案由本土匠人与德国专家协作完成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。刚果（金）姆布吉马伊社区建立“数字记忆库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”，将殖民时期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被迫销毁的部族图腾纹样用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AI复原，法国凯布朗利博物馆归还数字化影像版权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。对该材料理解正确的是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48_2#f2d175540.choices?vaa=1&amp;vcp=1&amp;vop=1&amp;pid=69e4fc450&amp;color=0,55,96&amp;vtp=1&amp;bbb=1"/>
          <p:cNvSpPr/>
          <p:nvPr/>
        </p:nvSpPr>
        <p:spPr>
          <a:xfrm>
            <a:off x="502920" y="4126520"/>
            <a:ext cx="10570464" cy="16084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信息技术助力文化多样性保护</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现代科技促使文化呈现多样化的特点</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传统文化因数字化而增添价值</a:t>
            </a:r>
            <a:endParaRPr lang="en-US" altLang="zh-CN" sz="1800" dirty="0"/>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发展中国家需同发达国家合作方可完成遗产保护工作</a:t>
            </a:r>
            <a:endParaRPr lang="en-US" altLang="zh-CN" sz="1800"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0_1#f2d175540?vaa=1&amp;vcp=1&amp;vop=1&amp;pid=69e4fc450&amp;color=0,55,96&amp;vtp=1&amp;bt=1&amp;bbb=1&amp;hb=1"/>
          <p:cNvSpPr/>
          <p:nvPr/>
        </p:nvSpPr>
        <p:spPr>
          <a:xfrm>
            <a:off x="502920" y="1672372"/>
            <a:ext cx="10570464" cy="41260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【解析】本题结合史料实证考查现代世界文化遗产保护与利用。根据材料，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斯瓦希里语维基百科词条增加，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包含口述史诗数字化文本</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马里杰内大清真寺利用高精度扫描及多方协作完成虚拟修复方案，刚果（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社区借助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AI复原部族图腾纹样，法国博物馆归还数字化影像版权，结合所学知识可知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信息技术在这些不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同地区文化遗产保护中发挥了重要作用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从数字化文本保存到虚拟修复、AI复原等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助力了不同文化遗产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的保护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从而有助于维护文化多样性，A项正确；材料强调的是信息技术对文化多样性保护的助力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代科技促使文化呈现多样化特点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文化本身就具有多样性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现代科技是在保护和传承这些多样文化方面发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挥作用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排除B项；传统文化本身就具有价值，数字化是更好地保护和传承传统文化的手段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传统文化不会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因数字化而增添价值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排除C项；材料虽展示了发展中国家与发达国家在遗产保护方面的合作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但不能就此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得出发展中国家只有同发达国家合作才能完成遗产保护工作的绝对结论，发展中国家自身也具备一定能力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开展遗产保护工作</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51_1#f2d175540?vaa=1&amp;vcp=1&amp;vop=1&amp;pid=69e4fc450&amp;color=0,55,96&amp;vtp=1&amp;bbb=1"/>
          <p:cNvSpPr/>
          <p:nvPr/>
        </p:nvSpPr>
        <p:spPr>
          <a:xfrm>
            <a:off x="502920" y="57874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3">
                                            <p:bg/>
                                          </p:spTgt>
                                        </p:tgtEl>
                                        <p:attrNameLst>
                                          <p:attrName>style.visibility</p:attrName>
                                        </p:attrNameLst>
                                      </p:cBhvr>
                                      <p:to>
                                        <p:strVal val="visible"/>
                                      </p:to>
                                    </p:set>
                                    <p:animEffect transition="in" filter="fade">
                                      <p:cBhvr>
                                        <p:cTn id="64" dur="500"/>
                                        <p:tgtEl>
                                          <p:spTgt spid="3">
                                            <p:bg/>
                                          </p:spTgt>
                                        </p:tgtEl>
                                      </p:cBhvr>
                                    </p:animEffect>
                                    <p:anim calcmode="lin" valueType="num">
                                      <p:cBhvr>
                                        <p:cTn id="65" dur="500" fill="hold"/>
                                        <p:tgtEl>
                                          <p:spTgt spid="3">
                                            <p:bg/>
                                          </p:spTgt>
                                        </p:tgtEl>
                                        <p:attrNameLst>
                                          <p:attrName>ppt_x</p:attrName>
                                        </p:attrNameLst>
                                      </p:cBhvr>
                                      <p:tavLst>
                                        <p:tav tm="0">
                                          <p:val>
                                            <p:strVal val="#ppt_x"/>
                                          </p:val>
                                        </p:tav>
                                        <p:tav tm="100000">
                                          <p:val>
                                            <p:strVal val="#ppt_x"/>
                                          </p:val>
                                        </p:tav>
                                      </p:tavLst>
                                    </p:anim>
                                    <p:anim calcmode="lin" valueType="num">
                                      <p:cBhvr>
                                        <p:cTn id="66" dur="500" fill="hold"/>
                                        <p:tgtEl>
                                          <p:spTgt spid="3">
                                            <p:bg/>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
                                            <p:txEl>
                                              <p:pRg st="0" end="0"/>
                                            </p:txEl>
                                          </p:spTgt>
                                        </p:tgtEl>
                                        <p:attrNameLst>
                                          <p:attrName>style.visibility</p:attrName>
                                        </p:attrNameLst>
                                      </p:cBhvr>
                                      <p:to>
                                        <p:strVal val="visible"/>
                                      </p:to>
                                    </p:set>
                                    <p:animEffect transition="in" filter="fade">
                                      <p:cBhvr>
                                        <p:cTn id="69" dur="500"/>
                                        <p:tgtEl>
                                          <p:spTgt spid="3">
                                            <p:txEl>
                                              <p:pRg st="0" end="0"/>
                                            </p:txEl>
                                          </p:spTgt>
                                        </p:tgtEl>
                                      </p:cBhvr>
                                    </p:animEffect>
                                    <p:anim calcmode="lin" valueType="num">
                                      <p:cBhvr>
                                        <p:cTn id="7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b7f4b29ad?lid=6ef806265&amp;cid=6ef806265&amp;vtp=1&amp;bt=1&amp;bbb=1"/>
          <p:cNvSpPr/>
          <p:nvPr/>
        </p:nvSpPr>
        <p:spPr>
          <a:xfrm>
            <a:off x="5943600" y="15504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文化遗产的保护与利用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b7f4b29ad?lid=872396493&amp;cid=872396493&amp;vtp=1&amp;bbb=1"/>
          <p:cNvSpPr/>
          <p:nvPr/>
        </p:nvSpPr>
        <p:spPr>
          <a:xfrm>
            <a:off x="5943600" y="18338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《世界遗产公约》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b7f4b29ad?lid=638598c05&amp;cid=638598c05&amp;vtp=1&amp;bbb=1"/>
          <p:cNvSpPr/>
          <p:nvPr/>
        </p:nvSpPr>
        <p:spPr>
          <a:xfrm>
            <a:off x="5943600" y="212648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各国的历史遗迹与文化遗产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b7f4b29ad?lid=13e9cdd8f&amp;cid=13e9cdd8f&amp;vtp=1&amp;bbb=1">
            <a:hlinkClick r:id="rId1" action="ppaction://hlinksldjump"/>
          </p:cNvPr>
          <p:cNvSpPr/>
          <p:nvPr/>
        </p:nvSpPr>
        <p:spPr>
          <a:xfrm>
            <a:off x="5943600" y="404761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如何理解对文化遗产保护的“真实性”与“完整性”原则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重难点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b7f4b29ad?lid=0f7c3ab8f&amp;cid=0f7c3ab8f&amp;vtp=1&amp;bbb=1">
            <a:hlinkClick r:id="rId2" action="ppaction://hlinksldjump"/>
          </p:cNvPr>
          <p:cNvSpPr/>
          <p:nvPr/>
        </p:nvSpPr>
        <p:spPr>
          <a:xfrm>
            <a:off x="5943600" y="4331335"/>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保护世界遗产的原因和意义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7" name="C_1#目录1:b7f4b29ad?lid=68ae191c7&amp;cid=68ae191c7&amp;vtp=1&amp;bbb=1"/>
          <p:cNvSpPr/>
          <p:nvPr/>
        </p:nvSpPr>
        <p:spPr>
          <a:xfrm>
            <a:off x="5943600" y="4895469"/>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保护世界文化和自然遗产的原则及原因</a:t>
            </a:r>
            <a:endParaRPr lang="en-US" altLang="zh-CN" sz="1600" dirty="0"/>
          </a:p>
        </p:txBody>
      </p:sp>
      <p:sp>
        <p:nvSpPr>
          <p:cNvPr id="8" name="C_1#目录1:b7f4b29ad?lid=1f6c859c8&amp;cid=1f6c859c8&amp;vtp=1&amp;bbb=1"/>
          <p:cNvSpPr/>
          <p:nvPr/>
        </p:nvSpPr>
        <p:spPr>
          <a:xfrm>
            <a:off x="5943600" y="517918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世界文化遗产的价值</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3e9cdd8f?vcp=1&amp;pid=fa1f5938a&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如何理解对文化遗产保护的“真实性”与“完整性”原则</a:t>
            </a:r>
            <a:endParaRPr lang="en-US" altLang="zh-CN" sz="2000" dirty="0"/>
          </a:p>
        </p:txBody>
      </p:sp>
      <p:sp>
        <p:nvSpPr>
          <p:cNvPr id="3" name="P_5_BD#cc1c716fd?vcp=1&amp;pid=13e9cdd8f&amp;color=0,55,96&amp;vtp=1&amp;bbb=1&amp;hb=1"/>
          <p:cNvSpPr/>
          <p:nvPr/>
        </p:nvSpPr>
        <p:spPr>
          <a:xfrm>
            <a:off x="502920" y="1940623"/>
            <a:ext cx="10570464" cy="41262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1.真实性保护原则</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定义：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真实性是指文化遗产在历史、艺术、科学或文化等方面所具有的原始属性和特征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要求</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文化遗产在形式和设计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、材料实施、利用和影响、传统和技术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、位置和环境以及精神和感受方面尽可能保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持其原有的状态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措施：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修复时遵循最小干预原则，研究注重原始资料的收集，防止过度商业化改造。</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.完整性保护原则</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定义：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完整性是指文化遗产在范围和内容上保持其完整性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包括文化遗产本体及其周边环境的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完整性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要求文化遗产的所有组成部分都得到妥善保护。</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措施：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划定保护范围时充分考虑完整性，对本体和周边环境进行统一规划和管理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防止周边环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境受到破坏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cc1c716fd?vcp=1&amp;pid=13e9cdd8f&amp;color=0,55,96&amp;vtp=1&amp;bt=1&amp;bbb=1&amp;hb=1"/>
          <p:cNvSpPr/>
          <p:nvPr/>
        </p:nvSpPr>
        <p:spPr>
          <a:xfrm>
            <a:off x="502920" y="2894175"/>
            <a:ext cx="10570464" cy="20307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3.真实性与完整性的关系</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相互依存：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真实性是完整性的基础，只有保持文化遗产的真实属性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才能构成一个完整的价值</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完整性是真实性的保障，一个完整的文化遗产环境能够更好地保护文化遗产的真实性。</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共同促进：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在文化遗产保护实践中，要同时考虑真实性和完整性，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通过两者相结合的保护方式，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实现文化遗产的传承和可持续发展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22f210c4?vaa=1&amp;vcp=1&amp;vop=1&amp;pid=13e9cdd8f&amp;color=0,55,96&amp;vtp=1&amp;bt=1&amp;bbb=1&amp;hb=1"/>
          <p:cNvSpPr/>
          <p:nvPr/>
        </p:nvSpPr>
        <p:spPr>
          <a:xfrm>
            <a:off x="502920" y="1750953"/>
            <a:ext cx="1057046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[河北衡水2025高二检测]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浙江衢州古城墙的历史可以追溯到唐朝，因其重要性在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2006年被国务院公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布为全国重点文物保护单位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。而因经历了上千年的风吹雨淋，城墙需要时常进行维护。根据2020年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4月</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浙江日报》的报道，城墙的维修工程“要坚持最低限度干预原则，尽可能保持原貌</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然后保留原城墙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内的堆土</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、剔除堆石乱石，保留岁月侵蚀城墙的状态”。</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这一要求体现了文物保护应(</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c22f210c4.bracket?vaa=1&amp;vcp=1&amp;vop=1&amp;pid=13e9cdd8f&amp;color=0,55,96&amp;vpa=1&amp;vtp=1"/>
          <p:cNvSpPr/>
          <p:nvPr/>
        </p:nvSpPr>
        <p:spPr>
          <a:xfrm>
            <a:off x="9017475" y="295961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1_2#c22f210c4.choices?vaa=1&amp;vcp=1&amp;vop=1&amp;pid=13e9cdd8f&amp;color=0,55,96&amp;vtp=1&amp;bbb=1"/>
          <p:cNvSpPr/>
          <p:nvPr/>
        </p:nvSpPr>
        <p:spPr>
          <a:xfrm>
            <a:off x="502920" y="3338770"/>
            <a:ext cx="10570464" cy="351155"/>
          </a:xfrm>
          <a:prstGeom prst="rect">
            <a:avLst/>
          </a:prstGeom>
          <a:noFill/>
        </p:spPr>
        <p:txBody>
          <a:bodyPr wrap="none" lIns="0" tIns="0" rIns="0" bIns="0" rtlCol="0" anchor="t"/>
          <a:lstStyle/>
          <a:p>
            <a:pPr latinLnBrk="1">
              <a:lnSpc>
                <a:spcPts val="31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适应社会的时代性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维护文化的多样性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保持遗产的真实性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还原文物的完整性</a:t>
            </a:r>
            <a:endParaRPr lang="en-US" altLang="zh-CN" sz="1800" dirty="0"/>
          </a:p>
        </p:txBody>
      </p:sp>
      <p:sp>
        <p:nvSpPr>
          <p:cNvPr id="5" name="QC_5_AS.2_1#c22f210c4?vaa=1&amp;vcp=1&amp;vop=1&amp;pid=13e9cdd8f&amp;color=0,55,96&amp;vtp=1&amp;bbb=1&amp;hb=1"/>
          <p:cNvSpPr/>
          <p:nvPr/>
        </p:nvSpPr>
        <p:spPr>
          <a:xfrm>
            <a:off x="502920" y="3745044"/>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【解析】本题考查文化遗产的保护原则。据材料信息可知，浙江衢州古城墙的维修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“要坚持最低限度干预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尽可能保持原貌”，结合所学可知，这体现文物保护应保持遗产的真实性，C项正确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适应社会的时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代性指在保护文物的过程中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我们需要结合现代社会的需求和发展，找到保护与利用的最佳平衡点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提到对于古城墙的维修要保留岁月侵蚀城墙的状态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这是真实性，而非时代性的体现，排除A项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只有一处文化遗产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无法体现维护文化多样性的信息，排除B项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完整性涉及文物与其历史环境整体的保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材料中“尽可能保持原貌”属于真实性的范畴，排除D项。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f7c3ab8f?vcp=1&amp;pid=fa1f5938a&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保护世界遗产的原因和意义</a:t>
            </a:r>
            <a:endParaRPr lang="en-US" altLang="zh-CN" sz="2000" dirty="0"/>
          </a:p>
        </p:txBody>
      </p:sp>
      <p:sp>
        <p:nvSpPr>
          <p:cNvPr id="3" name="P_5_BD#458c23494?vcp=1&amp;pid=0f7c3ab8f&amp;color=0,55,96&amp;vtp=1&amp;bbb=1&amp;hb=1"/>
          <p:cNvSpPr/>
          <p:nvPr/>
        </p:nvSpPr>
        <p:spPr>
          <a:xfrm>
            <a:off x="502920" y="1940623"/>
            <a:ext cx="10570464" cy="41262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1.原因</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必要性：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世界遗产具有学术、精神方面的突出普遍价值，是珍贵的文化信息资源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承载独特文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化基因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折射民族精神特质，展现文明交融过程；世界遗产具有历史方面的突出普遍价值</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是历史真实的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见证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是当今世界各国、各地区谋求和平与发展的历史借鉴；世界遗产是人类共同财富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是社会走向现代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化和创造更高级文明的基础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、源泉和动力；人类文明与地球环境互相依存，保护世界遗产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也是保护地球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环境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紧迫性：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世界遗产具有不可再生的特点，而工业化、城市化、全球化、环境污染、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生态恶化、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自然灾害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、战争冲突等正对其造成破坏，加强保护刻不容缓。</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国际力量的推动：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联合国教科文组织实施保护世界文化遗产的举措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极大地促进了各国对世界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遗</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产的保护工作</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458c23494?vcp=1&amp;pid=0f7c3ab8f&amp;color=0,55,96&amp;vtp=1&amp;bt=1&amp;bbb=1&amp;hb=1"/>
          <p:cNvSpPr/>
          <p:nvPr/>
        </p:nvSpPr>
        <p:spPr>
          <a:xfrm>
            <a:off x="502920" y="2677323"/>
            <a:ext cx="10570464" cy="24466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2.意义</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1）有助于增进文化认同、增强文化自信，对经济、文化全面协调发展意义重大。</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2）有助于增补史料，使人更全面地认识历史，并以史鉴今，传承和发展人类文明。</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3）为爱国主义和革命传统教育提供基本素材，继往开来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为发扬优秀传统文化和实现民族复兴提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供有力支撑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4）良好的世界遗产保护与利用，在扩大对外交流、促进旅游经济发展等方面发挥着作用。</a:t>
            </a:r>
            <a:endParaRPr lang="en-US" altLang="zh-CN"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8055</Words>
  <Application>WPS 演示</Application>
  <PresentationFormat>宽屏</PresentationFormat>
  <Paragraphs>362</Paragraphs>
  <Slides>31</Slides>
  <Notes>31</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31</vt:i4>
      </vt:variant>
    </vt:vector>
  </HeadingPairs>
  <TitlesOfParts>
    <vt:vector size="53"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5</cp:revision>
  <dcterms:created xsi:type="dcterms:W3CDTF">2025-10-24T09:19:00Z</dcterms:created>
  <dcterms:modified xsi:type="dcterms:W3CDTF">2025-10-27T10:51:16Z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03978065547E40A7A83D20B324886BB4_13</vt:lpwstr>
  </property>
  <property fmtid="{D5CDD505-2E9C-101B-9397-08002B2CF9AE}" pid="3" name="KSOProductBuildVer">
    <vt:lpwstr>2052-12.1.0.23125</vt:lpwstr>
  </property>
</Properties>
</file>